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35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9144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127729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rPr dirty="0"/>
              <a:t>Data &amp; AI Strategy 202</a:t>
            </a:r>
            <a:r>
              <a:rPr lang="en-AU" dirty="0"/>
              <a:t>6</a:t>
            </a:r>
            <a:r>
              <a:rPr dirty="0"/>
              <a:t>-202</a:t>
            </a:r>
            <a:r>
              <a:rPr lang="en-AU" dirty="0"/>
              <a:t>8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ECF0F1"/>
                </a:solidFill>
              </a:defRPr>
            </a:pPr>
            <a:r>
              <a:t>Transforming [COMPANY NAME] Through Intelligent Data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81904" y="5029200"/>
            <a:ext cx="1828800" cy="914400"/>
          </a:xfrm>
          <a:prstGeom prst="round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181904" y="5212080"/>
            <a:ext cx="1828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4495E"/>
                </a:solidFill>
              </a:defRPr>
            </a:pPr>
            <a:r>
              <a:t>[YOUR LOGO]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217920"/>
            <a:ext cx="18502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ECF0F1"/>
                </a:solidFill>
              </a:defRPr>
            </a:pPr>
            <a:r>
              <a:rPr dirty="0"/>
              <a:t>January 202</a:t>
            </a:r>
            <a:r>
              <a:rPr lang="en-AU" dirty="0"/>
              <a:t>6</a:t>
            </a:r>
            <a:r>
              <a:rPr dirty="0"/>
              <a:t> | Version 1.0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102B29E-C0E1-4A21-9E30-D84C6B35E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576" y="422433"/>
            <a:ext cx="2664542" cy="61817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Use Case Deep Dive: Customer Churn Prediction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28016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280160"/>
            <a:ext cx="365760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PROBLEM STATEMENT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1691639"/>
            <a:ext cx="3383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18% annual customer churn rate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$12M revenue lost annually to churn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Current identification: 2 weeks before churn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Retention offers sent too late to be effective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No early warning system exists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28016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297680" y="1280160"/>
            <a:ext cx="365760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38912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PROPOSED SOLUTION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34840" y="1691639"/>
            <a:ext cx="3383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ML model predicting churn 90 days out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Risk scoring from 0-100 for each customer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Automated trigger to CRM for outreach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Personalized retention offer recommendation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Weekly re-scoring with model refresh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38160" y="128016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38160" y="1280160"/>
            <a:ext cx="3657600" cy="36576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2960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EXPECTED ROI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320" y="1691639"/>
            <a:ext cx="3383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Annual Benefit: $2.4M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Reduce churn by 25% = $3M saved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Minus: Retention offer cost ($600K)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endParaRPr/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Investment: $450K (Year 1)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Payback: 3 months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10896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DATA REQUIREMENTS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57200" y="3429000"/>
          <a:ext cx="5760720" cy="2090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7382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Data Element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Source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Quality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Status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demographics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Ready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Transaction history (24 mo)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ERP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Ready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Support ticket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Zendesk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⚠️ Needs cleaning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Product usage logs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App DB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⚠️ Needs integration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NPS/CSAT scores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Survey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🔴 Needs collection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38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Competitor pricing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External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🔴 Needs sourcing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400800" y="310896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IMPLEMENTATION TIMELINE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0" y="3474720"/>
            <a:ext cx="1325880" cy="118872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4652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Month 1-2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40480"/>
            <a:ext cx="1234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Data prep &amp;</a:t>
            </a:r>
            <a:br/>
            <a:r>
              <a:t>feature engineering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818120" y="3474720"/>
            <a:ext cx="13258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86384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Month 3-4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63840" y="3840480"/>
            <a:ext cx="1234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Model development</a:t>
            </a:r>
            <a:br/>
            <a:r>
              <a:t>&amp; validation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235440" y="3474720"/>
            <a:ext cx="1325880" cy="118872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28116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Month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81160" y="3840480"/>
            <a:ext cx="1234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Integration &amp;</a:t>
            </a:r>
            <a:br/>
            <a:r>
              <a:t>UAT testing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652760" y="3474720"/>
            <a:ext cx="1325880" cy="11887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069848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Month 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698480" y="3840480"/>
            <a:ext cx="1234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Production deploy</a:t>
            </a:r>
            <a:br/>
            <a:r>
              <a:t>&amp; monitoring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47548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SUCCESS METRICS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0" y="5074920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34495E"/>
                </a:solidFill>
              </a:defRPr>
            </a:pPr>
            <a:r>
              <a:t>• Model AUC: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0" y="5074920"/>
            <a:ext cx="914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27AE60"/>
                </a:solidFill>
              </a:defRPr>
            </a:pPr>
            <a:r>
              <a:t>&gt; 0.85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35440" y="5074920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34495E"/>
                </a:solidFill>
              </a:defRPr>
            </a:pPr>
            <a:r>
              <a:t>• Prediction Lead Time: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064240" y="5074920"/>
            <a:ext cx="914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27AE60"/>
                </a:solidFill>
              </a:defRPr>
            </a:pPr>
            <a:r>
              <a:t>&gt; 60 days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00800" y="5577840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34495E"/>
                </a:solidFill>
              </a:defRPr>
            </a:pPr>
            <a:r>
              <a:t>• Churn Rate Reduction: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29600" y="5577840"/>
            <a:ext cx="914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27AE60"/>
                </a:solidFill>
              </a:defRPr>
            </a:pPr>
            <a:r>
              <a:t>&gt; 25%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235440" y="5577840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34495E"/>
                </a:solidFill>
              </a:defRPr>
            </a:pPr>
            <a:r>
              <a:t>• Retention Campaign ROI: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064240" y="5577840"/>
            <a:ext cx="914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27AE60"/>
                </a:solidFill>
              </a:defRPr>
            </a:pPr>
            <a:r>
              <a:t>&gt; 400%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88E6D0C-5313-0E60-F51E-9E9E80568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5F5361DF-9F34-C162-7BED-A87A31878275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Use Case Template: [USE CASE NAME]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28016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280160"/>
            <a:ext cx="365760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PROBLEM STATEMENT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1691639"/>
            <a:ext cx="3383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business problem are we solving?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is the current state/pain?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is the quantified impact?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Who is affected?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Why hasn't it been solved?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28016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297680" y="1280160"/>
            <a:ext cx="365760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38912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PROPOSED SOLUTION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34840" y="1691639"/>
            <a:ext cx="3383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AI/ML approach will we use?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are the key components?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How will it integrate with operations?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is the user experience?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What alternatives were considered?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38160" y="128016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38160" y="1280160"/>
            <a:ext cx="3657600" cy="36576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2960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EXPECTED ROI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320" y="1691639"/>
            <a:ext cx="338328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Annual Benefit: $___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Benefit line 1: $___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Benefit line 2: $___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endParaRPr/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Investment: $___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Payback: ___ months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10896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DATA REQUIREMENTS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57200" y="3429000"/>
          <a:ext cx="576072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Data Element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Source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Quality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Status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[Data element 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[System]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[H/M/L]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[Status]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[Data element 2]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[System]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[H/M/L]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[Status]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[Data element 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[System]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[H/M/L]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[Status]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[Data element 4]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[System]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[H/M/L]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[Status]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[External data if needed]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[Source]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[H/M/L]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[Status]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400800" y="310896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IMPLEMENTATION TIMELINE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0" y="3474720"/>
            <a:ext cx="1325880" cy="100584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4652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Phase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40480"/>
            <a:ext cx="1234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[Weeks]</a:t>
            </a:r>
            <a:br/>
            <a:r>
              <a:t>[Activities]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818120" y="3474720"/>
            <a:ext cx="1325880" cy="100584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86384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Phase 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63840" y="3840480"/>
            <a:ext cx="1234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[Weeks]</a:t>
            </a:r>
            <a:br/>
            <a:r>
              <a:t>[Activities]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235440" y="3474720"/>
            <a:ext cx="1325880" cy="100584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28116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Phase 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81160" y="3840480"/>
            <a:ext cx="1234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[Weeks]</a:t>
            </a:r>
            <a:br/>
            <a:r>
              <a:t>[Activities]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652760" y="3474720"/>
            <a:ext cx="1325880" cy="100584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0698480" y="3520440"/>
            <a:ext cx="1234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Phase 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698480" y="3840480"/>
            <a:ext cx="1234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FFFFFF"/>
                </a:solidFill>
              </a:defRPr>
            </a:pPr>
            <a:r>
              <a:t>[Weeks]</a:t>
            </a:r>
            <a:br/>
            <a:r>
              <a:t>[Activities]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53035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34495E"/>
                </a:solidFill>
              </a:defRPr>
            </a:pPr>
            <a:r>
              <a:t>SUCCESS METRICS: [Metric 1]: [Target]  |  [Metric 2]: [Target]  |  [Metric 3]: [Target]  |  [Metric 4]: [Target]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566928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C0392B"/>
                </a:solidFill>
              </a:defRPr>
            </a:pPr>
            <a:r>
              <a:t>KEY RISKS: [Risk 1 &amp; mitigation]  |  [Risk 2 &amp; mitigation]  |  [Risk 3 &amp; mitigation]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A7C66248-016E-C91E-3EB2-781E3F70D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320793E-F059-A883-323C-836C5E886612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Technology Stack &amp; Platform Decisions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RECOMMENDED TECHNOLOGY STACK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1127729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Recommended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Alternatives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Rationale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Cloud 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Microsoft Azure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AWS, GCP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Existing enterprise agreement, M365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Lake/Warehouse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Databricks + Synapse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Snowflake, BigQuery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Unified analytics, Delta Lake, cost-effective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Azure Data Factory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Fivetran, Airbyte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Native Azure integration, enterprise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Transformation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dbt Core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Dataform, Matillion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Version control, testing, documentation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Great Expectations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Monte Carlo, Soda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Open source, flexible, Python-native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Catalog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Microsoft Purview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Atlan, Alation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Native integration, governance capabilities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BI &amp; Visualization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Power 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Tableau, Looker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Microsoft stack, cost, self-service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ML Platform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Azure ML + MLflow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SageMaker, Vertex AI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Experiment tracking, model registry, deployment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GenAI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Azure OpenAI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Anthropic, Bedrock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Enterprise security, Azure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9834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BUILD VS. BUY DECISION FRAMEWORK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5349240"/>
          <a:ext cx="50292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Factor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Build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Buy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Competitive advantage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Differentiated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❌ Commodity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Time to value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❌ 6-12 months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1-3 months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Total cost (3 yr)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⚠️ 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Predictable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Maintenance burden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❌ 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Vendor managed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3600" y="4983480"/>
            <a:ext cx="5760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ANNUAL PLATFORM COSTS (EST.)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943600" y="5349240"/>
          <a:ext cx="576072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Component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Compute &amp;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$180K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$280K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$350K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Licenses (BI, Catalog)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$120K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$150K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ML/AI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$350K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$630K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A7636F1D-8E76-AF19-D6E3-BCA412ECA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B9C455E-783B-D56D-7E13-EACBBCB741E8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Organization &amp; Operating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OPERATING MODEL OPTIONS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554480"/>
            <a:ext cx="3657600" cy="45720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60020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CENTRALIZED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99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94360" y="2103120"/>
            <a:ext cx="3383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Single data team serves</a:t>
            </a:r>
            <a:br/>
            <a:r>
              <a:t>all business units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6517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✓ Consistency</a:t>
            </a:r>
            <a:br/>
            <a:r>
              <a:t>✓ Efficiency</a:t>
            </a:r>
            <a:br/>
            <a:r>
              <a:t>✗ Bottleneck</a:t>
            </a:r>
            <a:br/>
            <a:r>
              <a:t>✗ Less business context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1554480"/>
            <a:ext cx="3657600" cy="45720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389120" y="160020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FEDERATED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97680" y="201168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434840" y="2103120"/>
            <a:ext cx="3383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Data teams embedded</a:t>
            </a:r>
            <a:br/>
            <a:r>
              <a:t>in each business unit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26517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✓ Business alignment</a:t>
            </a:r>
            <a:br/>
            <a:r>
              <a:t>✓ Agility</a:t>
            </a:r>
            <a:br/>
            <a:r>
              <a:t>✗ Duplication</a:t>
            </a:r>
            <a:br/>
            <a:r>
              <a:t>✗ Inconsistency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38160" y="1554480"/>
            <a:ext cx="365760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29600" y="160020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HUB &amp; SPOKE</a:t>
            </a:r>
            <a:br/>
            <a:r>
              <a:t>(RECOMMENDED)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38160" y="2011680"/>
            <a:ext cx="3657600" cy="16459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275320" y="2103120"/>
            <a:ext cx="3383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Central platform +</a:t>
            </a:r>
            <a:br/>
            <a:r>
              <a:t>embedded analysts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75320" y="26517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✓ Balance of both</a:t>
            </a:r>
            <a:br/>
            <a:r>
              <a:t>✓ Standards + agility</a:t>
            </a:r>
            <a:br/>
            <a:r>
              <a:t>✓ Career paths</a:t>
            </a:r>
            <a:br/>
            <a:r>
              <a:t>✓ Scales well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84048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PROPOSED TEAM STRUCTURE (HUB &amp; SPOKE)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457200" y="4206240"/>
          <a:ext cx="11277295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Hub (Central)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Spoke (Embedded)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Chief Data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Architect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Analytics Engineer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Scientist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ML Engineer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Governance Lead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85778394-2D6B-22E6-0413-E260D3701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BD6B00CB-2C27-6D1B-79AE-6122B15A76A1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3-Year Implementation Roadmap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3657600" cy="41148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32588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Year 1: Foundation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297680" y="1280160"/>
            <a:ext cx="3657600" cy="41148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297680" y="132588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Year 2: Scale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8138160" y="1280160"/>
            <a:ext cx="3657600" cy="4114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138160" y="132588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Year 3: Optimize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" y="1783080"/>
            <a:ext cx="320040" cy="8686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" y="2057400"/>
            <a:ext cx="3200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Dat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178308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99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48640" y="182880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Deploy lakehouse</a:t>
            </a:r>
            <a:br/>
            <a:r>
              <a:t>Establish bronze/silver/gold</a:t>
            </a:r>
            <a:br/>
            <a:r>
              <a:t>Core integrations (5)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97680" y="178308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389120" y="182880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Expand integrations (10+)</a:t>
            </a:r>
            <a:br/>
            <a:r>
              <a:t>Real-time streaming</a:t>
            </a:r>
            <a:br/>
            <a:r>
              <a:t>Advanced transformations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38160" y="178308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229600" y="182880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Full ecosystem connected</a:t>
            </a:r>
            <a:br/>
            <a:r>
              <a:t>Self-service data products</a:t>
            </a:r>
            <a:br/>
            <a:r>
              <a:t>Data marketplace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" y="2743200"/>
            <a:ext cx="320040" cy="8686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91440" y="3017520"/>
            <a:ext cx="3200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Gov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274320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99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48640" y="278892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Policies &amp; standards</a:t>
            </a:r>
            <a:br/>
            <a:r>
              <a:t>Catalog &amp; lineage (critical)</a:t>
            </a:r>
            <a:br/>
            <a:r>
              <a:t>DQ monitoring (core)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97680" y="274320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389120" y="278892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Full catalog coverage</a:t>
            </a:r>
            <a:br/>
            <a:r>
              <a:t>Automated DQ</a:t>
            </a:r>
            <a:br/>
            <a:r>
              <a:t>Master data mgmt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138160" y="274320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8229600" y="278892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Data mesh governance</a:t>
            </a:r>
            <a:br/>
            <a:r>
              <a:t>Automated compliance</a:t>
            </a:r>
            <a:br/>
            <a:r>
              <a:t>Privacy automation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1440" y="3703320"/>
            <a:ext cx="320040" cy="8686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91440" y="3977639"/>
            <a:ext cx="3200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Ana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70332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99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48640" y="3749039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Migrate to modern BI</a:t>
            </a:r>
            <a:br/>
            <a:r>
              <a:t>Self-service training</a:t>
            </a:r>
            <a:br/>
            <a:r>
              <a:t>Core dashboards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297680" y="370332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389120" y="3749039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Advanced analytics</a:t>
            </a:r>
            <a:br/>
            <a:r>
              <a:t>Predictive dashboards</a:t>
            </a:r>
            <a:br/>
            <a:r>
              <a:t>80% adoption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138160" y="370332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8229600" y="3749039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Embedded analytics</a:t>
            </a:r>
            <a:br/>
            <a:r>
              <a:t>Real-time insights</a:t>
            </a:r>
            <a:br/>
            <a:r>
              <a:t>Full self-service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1440" y="4663440"/>
            <a:ext cx="320040" cy="8686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91440" y="4937760"/>
            <a:ext cx="3200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AI/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57200" y="466344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99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548640" y="47091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ML platform setup</a:t>
            </a:r>
            <a:br/>
            <a:r>
              <a:t>3 models in production</a:t>
            </a:r>
            <a:br/>
            <a:r>
              <a:t>MLOps foundations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297680" y="466344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389120" y="47091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10+ models</a:t>
            </a:r>
            <a:br/>
            <a:r>
              <a:t>GenAI pilots</a:t>
            </a:r>
            <a:br/>
            <a:r>
              <a:t>Feature store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8138160" y="466344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8229600" y="47091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ML at scale (30+)</a:t>
            </a:r>
            <a:br/>
            <a:r>
              <a:t>GenAI production</a:t>
            </a:r>
            <a:br/>
            <a:r>
              <a:t>AI embedded everywhere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91440" y="5623560"/>
            <a:ext cx="320040" cy="8686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91440" y="5897880"/>
            <a:ext cx="3200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Peo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57200" y="562356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99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548640" y="566928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Core team hired (15)</a:t>
            </a:r>
            <a:br/>
            <a:r>
              <a:t>Training program launch</a:t>
            </a:r>
            <a:br/>
            <a:r>
              <a:t>Community of practice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4297680" y="562356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4389120" y="566928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Team to 22 FTEs</a:t>
            </a:r>
            <a:br/>
            <a:r>
              <a:t>Data literacy org-wide</a:t>
            </a:r>
            <a:br/>
            <a:r>
              <a:t>Center of Excellence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8138160" y="5623560"/>
            <a:ext cx="3657600" cy="868680"/>
          </a:xfrm>
          <a:prstGeom prst="roundRect">
            <a:avLst/>
          </a:prstGeom>
          <a:solidFill>
            <a:srgbClr val="ECF0F1"/>
          </a:solidFill>
          <a:ln w="127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8229600" y="566928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Team to 28 FTEs</a:t>
            </a:r>
            <a:br/>
            <a:r>
              <a:t>Data-first culture</a:t>
            </a:r>
            <a:br/>
            <a:r>
              <a:t>External recognition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003366"/>
                </a:solidFill>
              </a:defRPr>
            </a:pPr>
            <a:r>
              <a:t>KEY MILESTONES: Q2Y1: Platform live | Q4Y1: 3 ML models | Q2Y2: 50% analytics adoption | Q4Y2: 10 ML models | Q4Y3: Data-driven organization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7EE24B1-7B99-1BA9-F924-74FA24BCD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621B25B6-504F-70E6-463D-6C95CC668BC6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Investment &amp; Budget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3-YEAR INVESTMENT BY CATEGORY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5943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3508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People (FTEs)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$1,200K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$1,760K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$2,240K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$5,200K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Technology Platform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$630K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$1,890K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External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$350K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$950K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Training &amp; Change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$150K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$130K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$460K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Contingency (15%)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$320K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$440K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$520K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$1,280K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51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$2,450K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$3,360K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$3,970K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$9,780K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675120" y="1188720"/>
            <a:ext cx="5029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ROI ANALYSIS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75120" y="1554480"/>
          <a:ext cx="50292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Metric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Investment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$2.45M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$3.36M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$3.97M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$9.78M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Benefits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$1.2M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$5.8M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$12.4M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$19.4M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Net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-$1.25M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$2.44M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$8.43M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$9.62M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Cumulative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-$1.25M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$1.19M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$9.62M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ROI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-51%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39319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BENEFITS BREAKDOWN (YEAR 3 STEADY STATE)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4297680"/>
          <a:ext cx="1127729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9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Benefit Type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Annual Value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Source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Revenue Uplift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$4.8M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Personalization, pricing optimization, cross-sell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Cost Reduction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$3.2M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Process automation, efficiency gains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Risk Avoidance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Fraud detection, compliance, error reduction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Productivity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$1.8M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Self-service analytics, faster decisions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$0.5M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Talent retention, brand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457200" y="6263640"/>
            <a:ext cx="11277295" cy="45720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40080" y="6327648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34495E"/>
                </a:solidFill>
              </a:defRPr>
            </a:pPr>
            <a:r>
              <a:t>KEY ASSUMPTIONS: Avg fully-loaded FTE cost $160K | Benefits realize 6 months after capability delivery | 70% probability-weighted for uncertainty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ACA36E2-F799-7AF0-5704-0F2BFDDD0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8BD4A0D-5990-7301-BD91-0E8DC4B036B8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Success Metrics &amp; KPI Dashboard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KEY PERFORMANCE INDICATORS BY CATEGORY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1127729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9258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KPI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Baseline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Overall DQ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Critical Data Element Accuracy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71%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92%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98%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Self-Service Adoption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Analytics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Time to Insight (avg)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14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Same day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AI/ML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Models in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AI/ML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AI-Influenced Revenue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$0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$18M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Availability (SLA)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Platform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Freshness (critical)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24 hrs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 hrs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 hr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15 min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25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Literacy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2.1/5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3.0/5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3.8/5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4.3/5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2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Culture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Data-Driven Decisions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90%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98348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SAMPLE EXECUTIVE DASHBOARD VIEW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5349240"/>
            <a:ext cx="178308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5440680"/>
            <a:ext cx="1783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3366"/>
                </a:solidFill>
              </a:defRPr>
            </a:pPr>
            <a:r>
              <a:t>75%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89788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DQ Score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17220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27AE60"/>
                </a:solidFill>
              </a:defRPr>
            </a:pPr>
            <a:r>
              <a:t>↑ 13%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77440" y="5349240"/>
            <a:ext cx="178308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377440" y="5440680"/>
            <a:ext cx="1783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3366"/>
                </a:solidFill>
              </a:defRPr>
            </a:pPr>
            <a:r>
              <a:t>45%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7440" y="589788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Adoption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77440" y="617220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27AE60"/>
                </a:solidFill>
              </a:defRPr>
            </a:pPr>
            <a:r>
              <a:t>↑ 22%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7680" y="5349240"/>
            <a:ext cx="178308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297680" y="5440680"/>
            <a:ext cx="1783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3366"/>
                </a:solidFill>
              </a:defRPr>
            </a:pPr>
            <a:r>
              <a:t>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589788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ML Models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617220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27AE60"/>
                </a:solidFill>
              </a:defRPr>
            </a:pPr>
            <a:r>
              <a:t>↑ 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5349240"/>
            <a:ext cx="178308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17920" y="5440680"/>
            <a:ext cx="1783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3366"/>
                </a:solidFill>
              </a:defRPr>
            </a:pPr>
            <a:r>
              <a:t>$2.4M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17920" y="589788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AI Revenue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7920" y="617220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27AE60"/>
                </a:solidFill>
              </a:defRPr>
            </a:pPr>
            <a:r>
              <a:t>↑ $2.4M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138160" y="5349240"/>
            <a:ext cx="178308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8138160" y="5440680"/>
            <a:ext cx="1783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3366"/>
                </a:solidFill>
              </a:defRPr>
            </a:pPr>
            <a:r>
              <a:t>95%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38160" y="589788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Availability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38160" y="617220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27AE60"/>
                </a:solidFill>
              </a:defRPr>
            </a:pPr>
            <a:r>
              <a:t>↑ 10%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058400" y="5349240"/>
            <a:ext cx="178308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10058400" y="5440680"/>
            <a:ext cx="1783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3366"/>
                </a:solidFill>
              </a:defRPr>
            </a:pPr>
            <a:r>
              <a:t>3.0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058400" y="589788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34495E"/>
                </a:solidFill>
              </a:defRPr>
            </a:pPr>
            <a:r>
              <a:t>Literacy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58400" y="6172200"/>
            <a:ext cx="17830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67E22"/>
                </a:solidFill>
              </a:defRPr>
            </a:pPr>
            <a:r>
              <a:t>↑ 0.9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F0AD3B2-7F6F-1F0A-D42E-D333EB439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CFF1A7C-3A0C-6B23-98C6-7279B44A2E9E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Risk Management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RISK REGISTER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08760"/>
          <a:ext cx="11277294" cy="324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1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1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1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1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1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ID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Risk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Impact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Prob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Rating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Mitigation Strategy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Owner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Talent shortage - unable to hire key 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Partner with recruiters, competitive comp, upskilling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 worse than assessed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DQ assessment sprint, remediation budget buffer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Executive sponsorship wavers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Regular steering committee, quick wins visibility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R4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Technology complexity delays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Phased rollout, POCs before commitment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CTO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Change resistance from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Change management program, champions network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R6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Budget cuts mid-program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Clear ROI tracking, modular investment approach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CFO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Security/privacy breach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Security-by-design, regular audits,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R8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Vendor lock-in concerns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Multi-cloud strategy, open standards preference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CTO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480560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RISK HEAT MAP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892040"/>
            <a:ext cx="1097280" cy="502920"/>
          </a:xfrm>
          <a:prstGeom prst="rect">
            <a:avLst/>
          </a:prstGeom>
          <a:solidFill>
            <a:srgbClr val="E67E22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645920" y="4892040"/>
            <a:ext cx="1097280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834640" y="4892040"/>
            <a:ext cx="1097280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57200" y="5440679"/>
            <a:ext cx="1097280" cy="502920"/>
          </a:xfrm>
          <a:prstGeom prst="rect">
            <a:avLst/>
          </a:prstGeom>
          <a:solidFill>
            <a:srgbClr val="E67E22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645920" y="5440679"/>
            <a:ext cx="1097280" cy="502920"/>
          </a:xfrm>
          <a:prstGeom prst="rect">
            <a:avLst/>
          </a:prstGeom>
          <a:solidFill>
            <a:srgbClr val="E67E22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2834640" y="5440679"/>
            <a:ext cx="1097280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57200" y="5989320"/>
            <a:ext cx="1097280" cy="502920"/>
          </a:xfrm>
          <a:prstGeom prst="rect">
            <a:avLst/>
          </a:prstGeom>
          <a:solidFill>
            <a:srgbClr val="27AE60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1645920" y="5989320"/>
            <a:ext cx="1097280" cy="502920"/>
          </a:xfrm>
          <a:prstGeom prst="rect">
            <a:avLst/>
          </a:prstGeom>
          <a:solidFill>
            <a:srgbClr val="E67E22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2834640" y="5989320"/>
            <a:ext cx="1097280" cy="502920"/>
          </a:xfrm>
          <a:prstGeom prst="rect">
            <a:avLst/>
          </a:prstGeom>
          <a:solidFill>
            <a:srgbClr val="E67E22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" y="49834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High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" y="55321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Med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" y="608076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Low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653796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800">
                <a:solidFill>
                  <a:srgbClr val="34495E"/>
                </a:solidFill>
              </a:defRPr>
            </a:pPr>
            <a:r>
              <a:t>Low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28800" y="653796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800">
                <a:solidFill>
                  <a:srgbClr val="34495E"/>
                </a:solidFill>
              </a:defRPr>
            </a:pPr>
            <a:r>
              <a:t>Med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17520" y="653796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800">
                <a:solidFill>
                  <a:srgbClr val="34495E"/>
                </a:solidFill>
              </a:defRPr>
            </a:pPr>
            <a:r>
              <a:t>High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4480560"/>
            <a:ext cx="7132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CONTINGENCY PLANS FOR HIGH RISKS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4572000" y="4846320"/>
          <a:ext cx="713232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Risk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Trigger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Contingency Action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Talent shortage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Key role unfilled &gt; 3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Engage contract/consulting resources; accelerate automation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 issues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DQ score &lt; 60% after Q2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Dedicated DQ sprint; pause new use cases; external help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Executive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Steering meeting cancelled 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 escalation; business case refresh; quick win showcase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Change resistance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Adoption &lt; 30% at 6 months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Intensive change program; identify blockers; incentives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02FBCE20-9317-827F-A0AB-9B14B9ABC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7AA360E-336F-9A8B-C4F1-EBFC39DE6040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Change Management &amp; Adoption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CHANGE MANAGEMENT APPROACH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1554480"/>
            <a:ext cx="457200" cy="45720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57200" y="1627632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554480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03366"/>
                </a:solidFill>
              </a:defRPr>
            </a:pPr>
            <a:r>
              <a:t>Awareness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1783080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Why change is needed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8880" y="160020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Town halls, exec comms, business case</a:t>
            </a:r>
          </a:p>
        </p:txBody>
      </p:sp>
      <p:sp>
        <p:nvSpPr>
          <p:cNvPr id="11" name="Oval 10"/>
          <p:cNvSpPr/>
          <p:nvPr/>
        </p:nvSpPr>
        <p:spPr>
          <a:xfrm>
            <a:off x="457200" y="2194560"/>
            <a:ext cx="457200" cy="45720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7200" y="2267712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2194560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03366"/>
                </a:solidFill>
              </a:defRPr>
            </a:pPr>
            <a:r>
              <a:t>Desire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2423160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Motivation to participate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8880" y="2240279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WIIFM messaging, champions, incentives</a:t>
            </a:r>
          </a:p>
        </p:txBody>
      </p:sp>
      <p:sp>
        <p:nvSpPr>
          <p:cNvPr id="16" name="Oval 15"/>
          <p:cNvSpPr/>
          <p:nvPr/>
        </p:nvSpPr>
        <p:spPr>
          <a:xfrm>
            <a:off x="457200" y="2834639"/>
            <a:ext cx="457200" cy="45720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57200" y="2907791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2834639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03366"/>
                </a:solidFill>
              </a:defRPr>
            </a:pPr>
            <a:r>
              <a:t>Knowledge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3063239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How to change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8880" y="2880359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Training, documentation, office hours</a:t>
            </a:r>
          </a:p>
        </p:txBody>
      </p:sp>
      <p:sp>
        <p:nvSpPr>
          <p:cNvPr id="21" name="Oval 20"/>
          <p:cNvSpPr/>
          <p:nvPr/>
        </p:nvSpPr>
        <p:spPr>
          <a:xfrm>
            <a:off x="457200" y="3474720"/>
            <a:ext cx="457200" cy="45720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57200" y="3547872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3474720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03366"/>
                </a:solidFill>
              </a:defRPr>
            </a:pPr>
            <a:r>
              <a:t>Ability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3703320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Skills to implement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68880" y="3520439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Hands-on labs, mentoring, support</a:t>
            </a:r>
          </a:p>
        </p:txBody>
      </p:sp>
      <p:sp>
        <p:nvSpPr>
          <p:cNvPr id="26" name="Oval 25"/>
          <p:cNvSpPr/>
          <p:nvPr/>
        </p:nvSpPr>
        <p:spPr>
          <a:xfrm>
            <a:off x="457200" y="4114800"/>
            <a:ext cx="457200" cy="45720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57200" y="4187952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5840" y="4114800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03366"/>
                </a:solidFill>
              </a:defRPr>
            </a:pPr>
            <a:r>
              <a:t>Reinforcement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4343400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Sustain the change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8880" y="416052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34495E"/>
                </a:solidFill>
              </a:defRPr>
            </a:pPr>
            <a:r>
              <a:t>Recognition, metrics, feedback loops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0" y="1188720"/>
            <a:ext cx="5760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TRAINING &amp; ENABLEMENT PLAN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943600" y="1554480"/>
          <a:ext cx="5760720" cy="236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Audience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Training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Format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Duration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When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Executives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Strategy &amp; ROI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Workshop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Month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All Employees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Literacy Foundations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E-learning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 hours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Ongoing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Power BI 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Instructor-led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Quarter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Analysts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SQL for Analytics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Hands-on lab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Quarter 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Stewards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Governance &amp;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Workshop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Quarter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57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Technical Team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Platform Deep Dive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Bootcamp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 week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Month 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457200" y="45720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ADOPTION METRICS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457200" y="4892040"/>
          <a:ext cx="530352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Metric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Target Y1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How Measured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Training completion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LMS completion records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Active BI users (monthly)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500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Platform usage logs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catalog searches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1000/month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Catalog analytics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Self-service report creation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200/month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BI platform metrics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Support ticket volume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↓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Help desk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5943600" y="4572000"/>
            <a:ext cx="5760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DATA CHAMPIONS NETWORK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943600" y="4892040"/>
            <a:ext cx="5760720" cy="173736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5943600" y="4892040"/>
            <a:ext cx="5760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6035040" y="4937759"/>
            <a:ext cx="55778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Champion Responsibilities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80760" y="5303520"/>
            <a:ext cx="5486400" cy="1234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1 champion per department (15 total)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2 hours/week commitment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First point of contact for data questions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Gather feedback and improvement ideas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Share success stories and best practices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Recognition: 'Data Champion' badge + quarterly awards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8B25CCED-C6D1-3D14-514D-F3052B217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03AB549E-3209-1D4D-A1D8-45480DCD4189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Governance &amp; Decision-Making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DATA &amp; AI GOVERNANCE STRUCTURE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554480"/>
            <a:ext cx="3108960" cy="182880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64592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EXECUTIVE STEERING</a:t>
            </a:r>
            <a:br/>
            <a:r>
              <a:t>COMMITTEE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1945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CEO, CTO, CFO, CDO, BU Heads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651760"/>
            <a:ext cx="2926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i="1">
                <a:solidFill>
                  <a:srgbClr val="FFFFFF"/>
                </a:solidFill>
              </a:defRPr>
            </a:pPr>
            <a:r>
              <a:t>Scope: Strategy, Budget, Priorities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971800"/>
            <a:ext cx="2926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Cadence: Quarterly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749039" y="1554480"/>
            <a:ext cx="3108960" cy="182880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840479" y="164592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GOVERNANCE</a:t>
            </a:r>
            <a:br/>
            <a:r>
              <a:t>COUNCIL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79" y="21945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CDO, Domain Owners, Legal, 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79" y="2651760"/>
            <a:ext cx="2926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i="1">
                <a:solidFill>
                  <a:srgbClr val="FFFFFF"/>
                </a:solidFill>
              </a:defRPr>
            </a:pPr>
            <a:r>
              <a:t>Scope: Policies, Standards, Issues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79" y="2971800"/>
            <a:ext cx="2926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Cadence: Monthly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040880" y="1554480"/>
            <a:ext cx="3108960" cy="182880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132320" y="164592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AI ETHICS</a:t>
            </a:r>
            <a:br/>
            <a:r>
              <a:t>BOARD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219456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CDO, Legal, HR, External Advisor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2651760"/>
            <a:ext cx="2926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i="1">
                <a:solidFill>
                  <a:srgbClr val="FFFFFF"/>
                </a:solidFill>
              </a:defRPr>
            </a:pPr>
            <a:r>
              <a:t>Scope: AI Risk, Bias, Compliance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2971800"/>
            <a:ext cx="2926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Cadence: Monthly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3611880" y="2286000"/>
            <a:ext cx="274320" cy="27432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ight Arrow 21"/>
          <p:cNvSpPr/>
          <p:nvPr/>
        </p:nvSpPr>
        <p:spPr>
          <a:xfrm>
            <a:off x="6903720" y="2286000"/>
            <a:ext cx="274320" cy="27432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57200" y="356616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WORKING TEAMS (Operational)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3931920"/>
            <a:ext cx="2743200" cy="82296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48640" y="4023360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003366"/>
                </a:solidFill>
              </a:defRPr>
            </a:pPr>
            <a:r>
              <a:t>Data Platform Team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34340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Weekly | Infra, pipelines, platform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383280" y="3931920"/>
            <a:ext cx="2743200" cy="82296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3474720" y="4023360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003366"/>
                </a:solidFill>
              </a:defRPr>
            </a:pPr>
            <a:r>
              <a:t>Analytics CoE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74720" y="434340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Weekly | BI, reporting, self-service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309360" y="3931920"/>
            <a:ext cx="2743200" cy="82296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400800" y="4023360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003366"/>
                </a:solidFill>
              </a:defRPr>
            </a:pPr>
            <a:r>
              <a:t>ML/AI Team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434340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Weekly | Models, MLOps, GenAI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235440" y="3931920"/>
            <a:ext cx="2743200" cy="82296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9326880" y="4023360"/>
            <a:ext cx="2560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003366"/>
                </a:solidFill>
              </a:defRPr>
            </a:pPr>
            <a:r>
              <a:t>Data Quality Team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326880" y="434340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Weekly | DQ monitoring, remediation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493776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DECISION RIGHTS MATRIX</a:t>
            </a: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457200" y="5257800"/>
          <a:ext cx="1127729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Decision Type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Decision Maker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Consulted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Informed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New data source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Governance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IT Security, 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Steering 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New AI use case approval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Steering Committee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 Ethics Board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All stakeholders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 threshold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Governance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Domain Stewards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Technology vendor selection (&gt;$100K)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Steering Committee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IT, Procurement, CDO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Finance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access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Domain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Steward, 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Requester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8" name="Picture 37">
            <a:extLst>
              <a:ext uri="{FF2B5EF4-FFF2-40B4-BE49-F238E27FC236}">
                <a16:creationId xmlns:a16="http://schemas.microsoft.com/office/drawing/2014/main" id="{F6D7D5EE-85F1-F1D0-B24B-92189930A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D02F393B-034A-2816-EE3C-0BCBF51BB2EB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280160"/>
            <a:ext cx="11277295" cy="82296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108813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i="1">
                <a:solidFill>
                  <a:srgbClr val="FFFFFF"/>
                </a:solidFill>
              </a:defRPr>
            </a:pPr>
            <a:r>
              <a:rPr dirty="0"/>
              <a:t>VISION: By 202</a:t>
            </a:r>
            <a:r>
              <a:rPr lang="en-AU" dirty="0"/>
              <a:t>8</a:t>
            </a:r>
            <a:r>
              <a:rPr dirty="0"/>
              <a:t>, [COMPANY] will be a data-driven organization where every decision is informed by trusted data, and AI augments our workforce to deliver exceptional customer experiences and operational excellence.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377440"/>
            <a:ext cx="2743200" cy="137160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1. DATA FOUNDATION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88036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Build trusted, governed</a:t>
            </a:r>
            <a:br/>
            <a:r>
              <a:t>data infrastructure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2377440"/>
            <a:ext cx="2743200" cy="137160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474720" y="24688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2. ANALYTICS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288036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Democratize insights</a:t>
            </a:r>
            <a:br/>
            <a:r>
              <a:t>across the organization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2377440"/>
            <a:ext cx="2743200" cy="137160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00800" y="24688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3. AI &amp; ML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88036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Deploy intelligent</a:t>
            </a:r>
            <a:br/>
            <a:r>
              <a:t>automation at scale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235440" y="2377440"/>
            <a:ext cx="2743200" cy="1371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326880" y="24688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4. CULTURE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26880" y="288036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Foster data literacy</a:t>
            </a:r>
            <a:br/>
            <a:r>
              <a:t>and adoption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3931920"/>
          <a:ext cx="73152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Key Metric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Current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Analytics Adoption Rate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23%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80%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 Use Cases in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Time to Insight (avg)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14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 days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Real-time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Data-Driven Decisions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" name="Rounded Rectangle 19"/>
          <p:cNvSpPr/>
          <p:nvPr/>
        </p:nvSpPr>
        <p:spPr>
          <a:xfrm>
            <a:off x="8046720" y="3931920"/>
            <a:ext cx="3657600" cy="201168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8046720" y="3931920"/>
            <a:ext cx="365760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138160" y="3977639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3-Year Investment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83880" y="4343400"/>
            <a:ext cx="3383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Year 1: $2.4M (Foundation)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Year 2: $3.1M (Scale)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Year 3: $2.8M (Optimize)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─────────────────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Total: $8.3M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Expected ROI: 340%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Payback: 18 months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BEF2ED3-1AB6-61D7-A0B1-71DF16851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F8541D6-BF49-498F-9ACE-A7613788605F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Next Steps &amp; Call to 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IMMEDIATE NEXT STEPS (NEXT 90 DAYS)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5943600" cy="319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#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Action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Timeline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Owner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Secure executive approval and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CEO, CFO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Hire/appoint Chief Data Officer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2-4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CEO, CHRO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Form Data Governance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3-4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Detailed platform architecture design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4-8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CDO, CTO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Begin hiring for core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4-12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CDO, CHRO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Kick off data quality assessment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6-10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Launch first AI use case (Churn)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8-12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CDO, ML Lead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Roll out data literacy training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Week 10-12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CDO, L&amp;D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675120" y="1188720"/>
            <a:ext cx="5029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DECISIONS REQUIRED TODAY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75120" y="1554480"/>
            <a:ext cx="5029200" cy="182880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675120" y="1554480"/>
            <a:ext cx="5029200" cy="36576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766559" y="1600200"/>
            <a:ext cx="4846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For Steering Committee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12280" y="1965960"/>
            <a:ext cx="475488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Approve 3-year strategy and vision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Approve Year 1 budget ($2.45M)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Confirm CDO appointment/hiring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Commit to quarterly reviews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Endorse organizational changes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75120" y="3520440"/>
            <a:ext cx="5029200" cy="100584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675120" y="3520440"/>
            <a:ext cx="5029200" cy="36576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766559" y="3566160"/>
            <a:ext cx="4846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For Business Unit Leaders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80" y="3931920"/>
            <a:ext cx="4754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Nominate domain data stewards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Identify top 3 pain points to address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☐ Commit resources for use case pilots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57200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CRITICAL SUCCESS FACTORS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937760"/>
            <a:ext cx="17830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02920" y="4983480"/>
            <a:ext cx="1691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Executive</a:t>
            </a:r>
            <a:br/>
            <a:r>
              <a:t>Sponsorship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5486400"/>
            <a:ext cx="1691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Visible, consistent</a:t>
            </a:r>
            <a:br/>
            <a:r>
              <a:t>support from C-suite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377440" y="4937760"/>
            <a:ext cx="17830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2423160" y="4983480"/>
            <a:ext cx="1691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Right Talent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23160" y="5486400"/>
            <a:ext cx="1691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Hire/develop people</a:t>
            </a:r>
            <a:br/>
            <a:r>
              <a:t>with right skills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97680" y="4937760"/>
            <a:ext cx="17830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343400" y="4983480"/>
            <a:ext cx="1691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Business</a:t>
            </a:r>
            <a:br/>
            <a:r>
              <a:t>Alignment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43400" y="5486400"/>
            <a:ext cx="1691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Solve real problems</a:t>
            </a:r>
            <a:br/>
            <a:r>
              <a:t>with clear ROI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17920" y="4937760"/>
            <a:ext cx="17830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263640" y="4983480"/>
            <a:ext cx="1691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Data Quality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63640" y="5486400"/>
            <a:ext cx="1691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Foundation of trust</a:t>
            </a:r>
            <a:br/>
            <a:r>
              <a:t>in data assets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138160" y="4937760"/>
            <a:ext cx="17830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183880" y="4983480"/>
            <a:ext cx="1691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Change</a:t>
            </a:r>
            <a:br/>
            <a:r>
              <a:t>Management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183880" y="5486400"/>
            <a:ext cx="1691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Culture shift</a:t>
            </a:r>
            <a:br/>
            <a:r>
              <a:t>to data-driven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0058400" y="4937760"/>
            <a:ext cx="1783080" cy="11887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10104120" y="4983480"/>
            <a:ext cx="1691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Quick Wins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104120" y="5486400"/>
            <a:ext cx="1691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FFFFFF"/>
                </a:solidFill>
              </a:defRPr>
            </a:pPr>
            <a:r>
              <a:t>Demonstrate value</a:t>
            </a:r>
            <a:br/>
            <a:r>
              <a:t>early and often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457200" y="6263640"/>
            <a:ext cx="11277295" cy="45720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640080" y="6327648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i="1">
                <a:solidFill>
                  <a:srgbClr val="FFFFFF"/>
                </a:solidFill>
              </a:defRPr>
            </a:pPr>
            <a:r>
              <a:t>"The goal is to turn data into information, and information into insight." — Carly Fiorina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B6F44B1-B96E-72ED-F366-54AB69091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00F0EA8C-6F5C-404A-D8F4-A30970BA68C0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Appendix A: Glossary of Terms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371600"/>
          <a:ext cx="11277294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592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Term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Definition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AI/ML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Artificial Intelligence / Machine Learning - systems that learn from data to make predictions or decisions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Bronze/Silver/Gold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Medallion architecture layers: raw data, cleansed data, business-ready data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Chief Data Officer - executive responsible for data strategy and governance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Catalog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Searchable inventory of data assets with metadata, lineage, and documentation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Governance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Framework of policies, processes, and roles for managing data as an asset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Lakehouse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Architecture combining data lake flexibility with data warehouse performance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Lineage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Tracing data from source through transformations to consumption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Mesh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Decentralized data architecture with domain ownership and self-serve platform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Degree to which data meets requirements for accuracy, completeness, consistency,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dbt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build tool - SQL-based transformation framework with testing and documentation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ETL/ELT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Extract-Transform-Load / Extract-Load-Transform - data integration patterns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Feature Store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Centralized repository for ML features enabling reuse and consistency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GenAI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Generative AI - AI that creates new content (text, images, code) from prompts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Master Data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Core business entities (customers, products, etc.) shared across systems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659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MLOps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Practices for operationalizing and managing ML models in production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660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RACI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Responsible, Accountable, Consulted, Informed - decision rights framework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E166F27-3AC6-0B33-1B80-71F260DEE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BCC9A9-6344-7ED6-104A-E718C53A1C68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Appendix B: Additional Use Case Ideas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371600"/>
          <a:ext cx="11277295" cy="4557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6523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Use Case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Domain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Description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Potential Value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Complexity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Sales/Marketing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Unified view of all customer interactions and 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$1.5M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Inventory Optimization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Supply Chain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ML-driven inventory levels to reduce stockouts and overstock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$2.1M savings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Predictive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Predict equipment failures before they occur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$1.8M savings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Sentiment Analysis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Service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Analyze customer feedback to identify issues and trends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$400K savings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Contract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Extract key terms from contracts using NLP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$600K savings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Sales Forecasting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Finance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Improved revenue forecasting with ML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$900K better planning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Employee Attrition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Predict flight risk and enable proactive retention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$800K savings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Marketing Attribution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Marketing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Multi-touch attribution for marketing spend optimization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$1.2M efficiency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Supplier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Monitor supplier risk signals and predict disruptions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$700K risk avoid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Energy Optimization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Facilities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Optimize energy usage in buildings with IoT + ML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$300K savings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6523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Process Mining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Discover inefficiencies in business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$500K efficiency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652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Knowledge Search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All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GenAI-powered search across company documents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$400K productivity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66928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34495E"/>
                </a:solidFill>
              </a:defRPr>
            </a:pPr>
            <a:r>
              <a:t>💡 TIP: Score these use cases using the prioritization framework on slide 9. Start with high-value, low-complexity quick wins to build momentum.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CC491E-1DF9-9370-C917-CF189D740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F2D0CA-1EB6-DEAE-4853-18261D55EAE8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Appendix C: Technology Vendor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CLOUD DATA PLATFORM COMPARISON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08760"/>
          <a:ext cx="112772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0945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Capability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Azure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AWS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GCP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ADLS Gen2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Warehouse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Synapse Analytics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Redshift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BigQuery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Lakehouse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Databricks / Fabric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Databricks / Lake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Databricks / BigLake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ETL/ELT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Factory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Glue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Dataflow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Streaming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Event Hubs / Stream Analytics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Kinesis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Pub/Sub / Dataflow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ML Platform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Azure ML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SageMaker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Vertex AI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GenAI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Azure OpenAI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Bedrock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Vertex AI (PaLM)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BI Integration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Power BI (native)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QuickSight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Looker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09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Governance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Purview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Lake Formation + Glue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95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Strengths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M365 integration, enterprise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Breadth, market leader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Analytics, ML, BigQuery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8463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MODERN DATA STACK ALTERNATIVES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5166360"/>
          <a:ext cx="11277295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1662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Option 1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Option 2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Option 3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Option 4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66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Ingestion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Fivetran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Airbyte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Stitch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Hevo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66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Warehouse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Snowflake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Databricks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BigQuery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Redshift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66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Transform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dbt Cloud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Matillion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Coalesce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6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Tableau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Looker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Power BI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Mode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662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Monte Carlo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Great Expectations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Soda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Ataccama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668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Catalog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Atlan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Alation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Collibra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Select Star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6A1136F2-95FE-758F-E051-03ACC69DB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5960EA5-FD3A-21C5-7B5B-0F278BEBFF9F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Strategic Context: Why Data &amp; AI, Why Now?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280160"/>
            <a:ext cx="3657600" cy="21031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280160"/>
            <a:ext cx="365760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Market Pressures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1691639"/>
            <a:ext cx="3383280" cy="1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Competitors using AI for 40% faster decisions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Customer expectations for personalization up 78%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Regulatory requirements (GDPR, AI Act) increasing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Digital-native disruptors entering market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Margins compressed—need efficiency gains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280160"/>
            <a:ext cx="3657600" cy="21031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297680" y="1280160"/>
            <a:ext cx="3657600" cy="36576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38912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Internal Challenges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34840" y="1691639"/>
            <a:ext cx="3383280" cy="1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Data silos across 12+ systems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40% of analyst time on data wrangling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Inconsistent KPI definitions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Manual processes prone to error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Talent leaving for data-mature firms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38160" y="1280160"/>
            <a:ext cx="3657600" cy="21031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38160" y="1280160"/>
            <a:ext cx="365760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29600" y="1325880"/>
            <a:ext cx="3474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The Opportunity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320" y="1691639"/>
            <a:ext cx="3383280" cy="160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$15M annual savings from automation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25% revenue lift from personalization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50% faster time-to-market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Become employer of choice for talent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Create defensible competitive moat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566160"/>
            <a:ext cx="112772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ALIGNMENT WITH CORPORATE STRATEGY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57200" y="3977639"/>
          <a:ext cx="1127729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9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Corporate Strategic Priority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How Data &amp; AI Enables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Key Initiatives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Experience Excellence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360° customer view, predictive service, personalization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Data Platform, Churn Prediction, Next Best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Operational Efficiency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Process automation, predictive maintenance, optimization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Intelligent Document Processing, Demand Forecasting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Revenue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Pricing optimization, cross-sell/upsell, new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Dynamic Pricing Engine, Recommendation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Risk &amp; Compliance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Automated monitoring, fraud detection, audit trails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Anomaly Detection, Automated Compliance Reporting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A8CFA17F-E96F-ADC6-0D92-BC57E30D8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9D4064E-FF9F-FEA9-9952-7508AE42C35D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Current State Assessment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DATA &amp; ANALYTICS MATURITY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645920"/>
            <a:ext cx="1828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Data Governance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77440" y="1691640"/>
            <a:ext cx="4572000" cy="27432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2377440" y="1691640"/>
            <a:ext cx="2103120" cy="27432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040880" y="1645920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2.3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164592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Policies exist but inconsistent enforcement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240280"/>
            <a:ext cx="1828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Data Quality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77440" y="2286000"/>
            <a:ext cx="4572000" cy="27432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2377440" y="2286000"/>
            <a:ext cx="1828800" cy="27432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040880" y="2240280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2.0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98079" y="224028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Reactive quality fixes, no proactive monitoring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834640"/>
            <a:ext cx="1828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Data Architecture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77440" y="2880360"/>
            <a:ext cx="4572000" cy="27432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2377440" y="2880360"/>
            <a:ext cx="2286000" cy="27432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040880" y="2834640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2.5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8079" y="283464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Some integration, still significant silos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429000"/>
            <a:ext cx="1828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Analytics Capability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377440" y="3474720"/>
            <a:ext cx="4572000" cy="27432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2377440" y="3474720"/>
            <a:ext cx="2560320" cy="27432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040880" y="3429000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2.8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98079" y="34290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Descriptive analytics, limited predictive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023360"/>
            <a:ext cx="1828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AI/ML Maturity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377440" y="4069080"/>
            <a:ext cx="4572000" cy="27432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2377440" y="4069080"/>
            <a:ext cx="1371600" cy="27432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040880" y="4023360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1.5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98079" y="402336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Experimental POCs, nothing in production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617720"/>
            <a:ext cx="1828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Data Culture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377440" y="4663440"/>
            <a:ext cx="4572000" cy="274320"/>
          </a:xfrm>
          <a:prstGeom prst="roundRect">
            <a:avLst/>
          </a:prstGeom>
          <a:solidFill>
            <a:srgbClr val="ECF0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2377440" y="4663440"/>
            <a:ext cx="2011680" cy="27432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040880" y="4617720"/>
            <a:ext cx="457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4495E"/>
                </a:solidFill>
              </a:defRPr>
            </a:pPr>
            <a:r>
              <a:t>2.2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98079" y="461772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i="1">
                <a:solidFill>
                  <a:srgbClr val="34495E"/>
                </a:solidFill>
              </a:defRPr>
            </a:pPr>
            <a:r>
              <a:t>Pockets of enthusiasm, not organization-wide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77440" y="521208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1-Initial    2-Developing    3-Defined    4-Managed    5-Optimizing</a:t>
            </a:r>
          </a:p>
        </p:txBody>
      </p:sp>
      <p:sp>
        <p:nvSpPr>
          <p:cNvPr id="37" name="Oval 36"/>
          <p:cNvSpPr/>
          <p:nvPr/>
        </p:nvSpPr>
        <p:spPr>
          <a:xfrm>
            <a:off x="9601200" y="1371600"/>
            <a:ext cx="1828800" cy="1828800"/>
          </a:xfrm>
          <a:prstGeom prst="ellipse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9601200" y="1828800"/>
            <a:ext cx="1828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2.2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01200" y="242316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OVERALL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457200" y="5394960"/>
            <a:ext cx="548640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0"/>
          <p:cNvSpPr/>
          <p:nvPr/>
        </p:nvSpPr>
        <p:spPr>
          <a:xfrm>
            <a:off x="457200" y="5394960"/>
            <a:ext cx="548640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548640" y="5440680"/>
            <a:ext cx="53035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Critical Gaps to Address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94360" y="5806440"/>
            <a:ext cx="52120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No single source of truth for customer data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Data quality issues causing $2.3M annually in errors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Zero ML models in production despite 18-month effort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126480" y="5394960"/>
            <a:ext cx="5577840" cy="118872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ectangle 44"/>
          <p:cNvSpPr/>
          <p:nvPr/>
        </p:nvSpPr>
        <p:spPr>
          <a:xfrm>
            <a:off x="6126480" y="5394960"/>
            <a:ext cx="557784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6217920" y="5440680"/>
            <a:ext cx="539495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Strengths to Build 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63640" y="5806440"/>
            <a:ext cx="53035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Strong executive sponsorship secured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Cloud infrastructure (Azure) already in place</a:t>
            </a:r>
          </a:p>
          <a:p>
            <a:pPr>
              <a:spcAft>
                <a:spcPts val="400"/>
              </a:spcAft>
              <a:defRPr sz="1000">
                <a:solidFill>
                  <a:srgbClr val="34495E"/>
                </a:solidFill>
              </a:defRPr>
            </a:pPr>
            <a:r>
              <a:t>• Talented analytics team (12 FTEs) eager to grow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D35B848A-E760-250B-E71C-F5E8D8951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6F101B53-BBCA-8505-5474-8197FCD9A0A1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Data Landscape: Current Systems &amp; Data Flows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KEY SOURCE SYSTEMS &amp; DATA ASSETS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1127729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95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634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System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Type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Key Data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Volume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Quality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Integration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Salesforce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Customers, Opportunities,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2.4M 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API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SAP ECC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ERP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Finance, Inventory, Orders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15M records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RFC/BAPI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Marketo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Campaigns, Leads,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5M 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REST API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Zendesk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Support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Tickets, CSAT, Agent Performance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800K records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REST API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 Apps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Various operational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10M+ 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636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Spreadsheets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Ad-hoc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KPIs, Reports, Analysis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500+ files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Very Low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Manual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11480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CURRENT PAIN POINTS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4480560"/>
            <a:ext cx="1920240" cy="1280160"/>
          </a:xfrm>
          <a:prstGeom prst="roundRect">
            <a:avLst/>
          </a:prstGeom>
          <a:solidFill>
            <a:srgbClr val="FEEC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48640" y="4572000"/>
            <a:ext cx="1737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0392B"/>
                </a:solidFill>
              </a:defRPr>
            </a:pPr>
            <a:r>
              <a:t>Data Silos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89204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Customer data in 6</a:t>
            </a:r>
            <a:br/>
            <a:r>
              <a:t>different systems with</a:t>
            </a:r>
            <a:br/>
            <a:r>
              <a:t>no unified view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68880" y="4480560"/>
            <a:ext cx="1920240" cy="1280160"/>
          </a:xfrm>
          <a:prstGeom prst="roundRect">
            <a:avLst/>
          </a:prstGeom>
          <a:solidFill>
            <a:srgbClr val="FEEC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560320" y="4572000"/>
            <a:ext cx="1737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0392B"/>
                </a:solidFill>
              </a:defRPr>
            </a:pPr>
            <a:r>
              <a:t>Manual ETL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489204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40+ hours/week spent</a:t>
            </a:r>
            <a:br/>
            <a:r>
              <a:t>on manual data</a:t>
            </a:r>
            <a:br/>
            <a:r>
              <a:t>preparation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80560" y="4480560"/>
            <a:ext cx="1920240" cy="1280160"/>
          </a:xfrm>
          <a:prstGeom prst="roundRect">
            <a:avLst/>
          </a:prstGeom>
          <a:solidFill>
            <a:srgbClr val="FEEC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572000" y="4572000"/>
            <a:ext cx="1737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0392B"/>
                </a:solidFill>
              </a:defRPr>
            </a:pPr>
            <a:r>
              <a:t>No Lineage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489204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Cannot trace data</a:t>
            </a:r>
            <a:br/>
            <a:r>
              <a:t>origin or understand</a:t>
            </a:r>
            <a:br/>
            <a:r>
              <a:t>transformations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92240" y="4480560"/>
            <a:ext cx="1920240" cy="1280160"/>
          </a:xfrm>
          <a:prstGeom prst="roundRect">
            <a:avLst/>
          </a:prstGeom>
          <a:solidFill>
            <a:srgbClr val="FEEC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583679" y="4572000"/>
            <a:ext cx="1737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0392B"/>
                </a:solidFill>
              </a:defRPr>
            </a:pPr>
            <a:r>
              <a:t>Stale Data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79" y="489204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Reports based on</a:t>
            </a:r>
            <a:br/>
            <a:r>
              <a:t>data that's 24-72</a:t>
            </a:r>
            <a:br/>
            <a:r>
              <a:t>hours old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503920" y="4480560"/>
            <a:ext cx="1920240" cy="1280160"/>
          </a:xfrm>
          <a:prstGeom prst="roundRect">
            <a:avLst/>
          </a:prstGeom>
          <a:solidFill>
            <a:srgbClr val="FEEC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595360" y="4572000"/>
            <a:ext cx="1737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0392B"/>
                </a:solidFill>
              </a:defRPr>
            </a:pPr>
            <a:r>
              <a:t>Shadow 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95360" y="489204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500+ spreadsheets</a:t>
            </a:r>
            <a:br/>
            <a:r>
              <a:t>with critical business</a:t>
            </a:r>
            <a:br/>
            <a:r>
              <a:t>logic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943600"/>
            <a:ext cx="11277295" cy="640080"/>
          </a:xfrm>
          <a:prstGeom prst="roundRect">
            <a:avLst/>
          </a:prstGeom>
          <a:solidFill>
            <a:srgbClr val="FEF9E7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0080" y="60350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E67E22"/>
                </a:solidFill>
              </a:defRPr>
            </a:pPr>
            <a:r>
              <a:t>💰 COST OF DOING NOTHING: Estimated $4.7M annually in inefficiencies, errors, missed opportunities, and talent attrition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39628F6-1D11-2870-3CEE-989173C3F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11379A4-3B95-8493-1E1F-55341D0D0189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Target Data Architecture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1280160"/>
            <a:ext cx="8686800" cy="822960"/>
          </a:xfrm>
          <a:prstGeom prst="roundRect">
            <a:avLst/>
          </a:prstGeom>
          <a:solidFill>
            <a:srgbClr val="ECF0F1"/>
          </a:solidFill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5760" y="1508760"/>
            <a:ext cx="137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34495E"/>
                </a:solidFill>
              </a:defRPr>
            </a:pPr>
            <a:r>
              <a:t>DATA 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65960" y="1508760"/>
            <a:ext cx="13106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ERP (SAP)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68040" y="1508760"/>
            <a:ext cx="13106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CRM (Salesforce)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0120" y="1508760"/>
            <a:ext cx="13106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Marketing (Marketo)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508760"/>
            <a:ext cx="13106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Support (Zendesk)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74280" y="1508760"/>
            <a:ext cx="13106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IoT Sensors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76360" y="1508760"/>
            <a:ext cx="131063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External Data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828800" y="2286000"/>
            <a:ext cx="8686800" cy="822960"/>
          </a:xfrm>
          <a:prstGeom prst="roundRect">
            <a:avLst/>
          </a:prstGeom>
          <a:solidFill>
            <a:srgbClr val="C8E6FF"/>
          </a:solidFill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65760" y="2514600"/>
            <a:ext cx="137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003366"/>
                </a:solidFill>
              </a:defRPr>
            </a:pPr>
            <a:r>
              <a:t>INGESTION LAYER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65960" y="251460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Azure Data Factory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69079" y="251460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Event Hubs (Streaming)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251460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API Connectors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5319" y="251460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Change Data Capture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828800" y="3291840"/>
            <a:ext cx="8686800" cy="822960"/>
          </a:xfrm>
          <a:prstGeom prst="roundRect">
            <a:avLst/>
          </a:prstGeom>
          <a:solidFill>
            <a:srgbClr val="C8FFC8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65760" y="3520440"/>
            <a:ext cx="137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27AE60"/>
                </a:solidFill>
              </a:defRPr>
            </a:pPr>
            <a:r>
              <a:t>STORAGE LAYER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65960" y="352044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Bronze (Raw)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9079" y="352044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Silver (Cleansed)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352044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Gold (Business)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75319" y="352044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Data Lakehouse (Databricks/Synapse)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828800" y="4297680"/>
            <a:ext cx="8686800" cy="822960"/>
          </a:xfrm>
          <a:prstGeom prst="roundRect">
            <a:avLst/>
          </a:prstGeom>
          <a:solidFill>
            <a:srgbClr val="FFE6C8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65760" y="4526280"/>
            <a:ext cx="137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E67E22"/>
                </a:solidFill>
              </a:defRPr>
            </a:pPr>
            <a:r>
              <a:t>PROCESSING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65960" y="452628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Spark (Batch)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69079" y="452628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Stream Analytics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452628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dbt (Transform)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5319" y="4526280"/>
            <a:ext cx="2011679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Data Quality Engine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828800" y="5303520"/>
            <a:ext cx="8686800" cy="822960"/>
          </a:xfrm>
          <a:prstGeom prst="roundRect">
            <a:avLst/>
          </a:prstGeom>
          <a:solidFill>
            <a:srgbClr val="E6C8FF"/>
          </a:solidFill>
          <a:ln w="25400">
            <a:solidFill>
              <a:srgbClr val="663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365760" y="5532120"/>
            <a:ext cx="137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663399"/>
                </a:solidFill>
              </a:defRPr>
            </a:pPr>
            <a:r>
              <a:t>CONSUMPTION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65960" y="5532120"/>
            <a:ext cx="15910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Power BI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48456" y="5532120"/>
            <a:ext cx="15910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Python/R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30952" y="5532120"/>
            <a:ext cx="15910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ML Models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13448" y="5532120"/>
            <a:ext cx="15910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APIs &amp; Apps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95944" y="5532120"/>
            <a:ext cx="15910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>
                <a:solidFill>
                  <a:srgbClr val="34495E"/>
                </a:solidFill>
              </a:defRPr>
            </a:pPr>
            <a:r>
              <a:t>Reverse ETL</a:t>
            </a:r>
          </a:p>
        </p:txBody>
      </p:sp>
      <p:sp>
        <p:nvSpPr>
          <p:cNvPr id="38" name="Down Arrow 37"/>
          <p:cNvSpPr/>
          <p:nvPr/>
        </p:nvSpPr>
        <p:spPr>
          <a:xfrm>
            <a:off x="6057900" y="2148840"/>
            <a:ext cx="228600" cy="320040"/>
          </a:xfrm>
          <a:prstGeom prst="down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Down Arrow 38"/>
          <p:cNvSpPr/>
          <p:nvPr/>
        </p:nvSpPr>
        <p:spPr>
          <a:xfrm>
            <a:off x="6057900" y="3154680"/>
            <a:ext cx="228600" cy="320040"/>
          </a:xfrm>
          <a:prstGeom prst="down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Down Arrow 39"/>
          <p:cNvSpPr/>
          <p:nvPr/>
        </p:nvSpPr>
        <p:spPr>
          <a:xfrm>
            <a:off x="6057900" y="4160520"/>
            <a:ext cx="228600" cy="320040"/>
          </a:xfrm>
          <a:prstGeom prst="down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Down Arrow 40"/>
          <p:cNvSpPr/>
          <p:nvPr/>
        </p:nvSpPr>
        <p:spPr>
          <a:xfrm>
            <a:off x="6057900" y="5166360"/>
            <a:ext cx="228600" cy="320040"/>
          </a:xfrm>
          <a:prstGeom prst="down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ounded Rectangle 41"/>
          <p:cNvSpPr/>
          <p:nvPr/>
        </p:nvSpPr>
        <p:spPr>
          <a:xfrm>
            <a:off x="10698480" y="1280160"/>
            <a:ext cx="1280160" cy="484632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10744200" y="2286000"/>
            <a:ext cx="11887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GOVERNANCE</a:t>
            </a:r>
            <a:br/>
            <a:br/>
            <a:r>
              <a:t>Catalog</a:t>
            </a:r>
            <a:br/>
            <a:r>
              <a:t>Lineage</a:t>
            </a:r>
            <a:br/>
            <a:r>
              <a:t>Quality</a:t>
            </a:r>
            <a:br/>
            <a:r>
              <a:t>Security</a:t>
            </a:r>
            <a:br/>
            <a:r>
              <a:t>Access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C80F706C-F25F-E137-1F85-21404B907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3AEB2174-09E9-5F78-7B04-9BC61468FB4E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Data Governance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FEDERATED GOVERNANCE MODEL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554480"/>
            <a:ext cx="5029200" cy="6400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627632"/>
            <a:ext cx="4846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Governance Council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01952"/>
            <a:ext cx="484632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CDO, Domain Leads, Legal, IT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11680" y="2286000"/>
            <a:ext cx="5029200" cy="64008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103120" y="2359152"/>
            <a:ext cx="4846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Central Data Office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2633472"/>
            <a:ext cx="484632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Standards, Policies, Tools, Training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3017520"/>
            <a:ext cx="5029200" cy="64008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48640" y="3090672"/>
            <a:ext cx="48463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Domain Data Stewards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364991"/>
            <a:ext cx="484632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Customer | Finance | Operations | Product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2743200" y="2240280"/>
            <a:ext cx="274320" cy="320040"/>
          </a:xfrm>
          <a:prstGeom prst="down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Down Arrow 15"/>
          <p:cNvSpPr/>
          <p:nvPr/>
        </p:nvSpPr>
        <p:spPr>
          <a:xfrm>
            <a:off x="2743200" y="2971800"/>
            <a:ext cx="274320" cy="320040"/>
          </a:xfrm>
          <a:prstGeom prst="down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43600" y="11887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RACI MATRIX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943600" y="1554480"/>
          <a:ext cx="5760720" cy="242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0445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Activity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Council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CDO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Steward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IT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User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Define data 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Set data standards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quality 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Issue resolution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Access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45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Metadata management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57200" y="379476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DATA DOMAINS &amp; OWNERSHIP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57200" y="4160520"/>
          <a:ext cx="1127729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Domain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Owner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Key Entities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Critical Data Elements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Quality Target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VP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Customer, Contact,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ID, Email, Segment, LTV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99% accuracy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Product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VP Product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Product, SKU, Pricing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Product ID, Name, Price, Status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99.5% accuracy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Financial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Transaction, GL, Cost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Amount, Date, Account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99.9% accuracy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Operations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COO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Order, Inventory, Shipment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Order ID, Quantity, Status, Date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98% accuracy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CHRO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Employee, Role, 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Employee ID, Role,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99% accuracy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2BDDC708-B71F-4331-82E9-DADFD1AB4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9085F7C-94D4-C391-4447-45FFC5519794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Data 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DATA QUALITY DIMENSIONS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6400800" cy="2403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634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Dimension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Definition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Example Rule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Target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Accuracy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correctly reflects reality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Address matches postal DB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Completeness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All required data is present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email populated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Same across all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name in CRM = ERP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Timeliness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is current and available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Orders loaded within 1 hour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Uniqueness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No duplicate 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One customer record per 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636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Validity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Conforms to defined formats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Email matches regex pattern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99%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40880" y="1188720"/>
            <a:ext cx="4572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QUALITY SCORECARD (SAMPLE)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040880" y="1554480"/>
          <a:ext cx="466344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Dataset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Score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Status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Trend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⚠️ At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↑ +3%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Product Catalog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94%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Good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↔ 0%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Order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⚠️ At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↑ +5%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Financial Trans.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98%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✅ Good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↑ +1%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Marketing Leads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🔴 Critical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↓ -2%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411480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DATA QUALITY MANAGEMENT PROCESS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526280"/>
            <a:ext cx="1783080" cy="1097280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02920" y="4617720"/>
            <a:ext cx="1691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1. PROFILE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4937760"/>
            <a:ext cx="16916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Discover &amp; analyze</a:t>
            </a:r>
            <a:br/>
            <a:r>
              <a:t>data patterns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23160" y="4526280"/>
            <a:ext cx="1783080" cy="1097280"/>
          </a:xfrm>
          <a:prstGeom prst="round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468879" y="4617720"/>
            <a:ext cx="1691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2. DEFINE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8879" y="4937760"/>
            <a:ext cx="16916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Set rules &amp;</a:t>
            </a:r>
            <a:br/>
            <a:r>
              <a:t>thresholds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389120" y="4526280"/>
            <a:ext cx="1783080" cy="109728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434840" y="4617720"/>
            <a:ext cx="1691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3. MEASURE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4937760"/>
            <a:ext cx="16916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Automated quality</a:t>
            </a:r>
            <a:br/>
            <a:r>
              <a:t>scoring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55079" y="4526280"/>
            <a:ext cx="1783080" cy="109728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400799" y="4617720"/>
            <a:ext cx="1691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4. ALERT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799" y="4937760"/>
            <a:ext cx="16916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Notify stewards</a:t>
            </a:r>
            <a:br/>
            <a:r>
              <a:t>of issues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321040" y="4526280"/>
            <a:ext cx="1783080" cy="10972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366760" y="4617720"/>
            <a:ext cx="1691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5. REMEDIATE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66760" y="4937760"/>
            <a:ext cx="16916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Fix root cause</a:t>
            </a:r>
            <a:br/>
            <a:r>
              <a:t>of issues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0287000" y="4526280"/>
            <a:ext cx="1783080" cy="10972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0332720" y="4617720"/>
            <a:ext cx="1691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6. MONITOR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32720" y="4937760"/>
            <a:ext cx="16916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FFFFFF"/>
                </a:solidFill>
              </a:defRPr>
            </a:pPr>
            <a:r>
              <a:t>Track trends &amp;</a:t>
            </a:r>
            <a:br/>
            <a:r>
              <a:t>improvement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2240280" y="4937760"/>
            <a:ext cx="228600" cy="18288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ight Arrow 28"/>
          <p:cNvSpPr/>
          <p:nvPr/>
        </p:nvSpPr>
        <p:spPr>
          <a:xfrm>
            <a:off x="4206240" y="4937760"/>
            <a:ext cx="228600" cy="18288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ight Arrow 29"/>
          <p:cNvSpPr/>
          <p:nvPr/>
        </p:nvSpPr>
        <p:spPr>
          <a:xfrm>
            <a:off x="6172200" y="4937760"/>
            <a:ext cx="228600" cy="18288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ight Arrow 30"/>
          <p:cNvSpPr/>
          <p:nvPr/>
        </p:nvSpPr>
        <p:spPr>
          <a:xfrm>
            <a:off x="8138159" y="4937760"/>
            <a:ext cx="228600" cy="18288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ight Arrow 31"/>
          <p:cNvSpPr/>
          <p:nvPr/>
        </p:nvSpPr>
        <p:spPr>
          <a:xfrm>
            <a:off x="10104120" y="4937760"/>
            <a:ext cx="228600" cy="182880"/>
          </a:xfrm>
          <a:prstGeom prst="rightArrow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457200" y="576072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34495E"/>
                </a:solidFill>
              </a:defRPr>
            </a:pPr>
            <a:r>
              <a:t>RECOMMENDED TOOLS: Great Expectations / Monte Carlo / Atlan / Soda — integrated into CI/CD pipeline for proactive quality gates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E1DD2092-16C5-76B1-C1AF-E069E6EDB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881B2DE9-203E-255F-B316-A7055CECF0D6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1277295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AI &amp; ML Use Case Portfolio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USE CASE PRIORITIZATION MATRIX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00200"/>
            <a:ext cx="5029200" cy="3657600"/>
          </a:xfrm>
          <a:prstGeom prst="rect">
            <a:avLst/>
          </a:prstGeom>
          <a:solidFill>
            <a:srgbClr val="FFFFFF"/>
          </a:solidFill>
          <a:ln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371600" y="50292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34495E"/>
                </a:solidFill>
              </a:defRPr>
            </a:pPr>
            <a:r>
              <a:t>AVOID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50292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27AE60"/>
                </a:solidFill>
              </a:defRPr>
            </a:pPr>
            <a:r>
              <a:t>STRATEGIC BETS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1700489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E67E22"/>
                </a:solidFill>
              </a:defRPr>
            </a:pPr>
            <a:r>
              <a:t>QUICK WINS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45310" y="1667059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34495E"/>
                </a:solidFill>
              </a:defRPr>
            </a:pPr>
            <a:r>
              <a:t>LOW PRIORITY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691" y="2400549"/>
            <a:ext cx="307777" cy="1916550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rPr dirty="0"/>
              <a:t>← LOW                    VALUE                    HIGH 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74520" y="5380089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34495E"/>
                </a:solidFill>
              </a:defRPr>
            </a:pPr>
            <a:r>
              <a:t>← EASY          COMPLEXITY          HARD →</a:t>
            </a:r>
          </a:p>
        </p:txBody>
      </p:sp>
      <p:sp>
        <p:nvSpPr>
          <p:cNvPr id="13" name="Oval 12"/>
          <p:cNvSpPr/>
          <p:nvPr/>
        </p:nvSpPr>
        <p:spPr>
          <a:xfrm>
            <a:off x="1188720" y="2286000"/>
            <a:ext cx="640080" cy="6400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188720" y="2446020"/>
            <a:ext cx="640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Churn</a:t>
            </a:r>
            <a:br/>
            <a:r>
              <a:t>Prediction</a:t>
            </a:r>
          </a:p>
        </p:txBody>
      </p:sp>
      <p:sp>
        <p:nvSpPr>
          <p:cNvPr id="15" name="Oval 14"/>
          <p:cNvSpPr/>
          <p:nvPr/>
        </p:nvSpPr>
        <p:spPr>
          <a:xfrm>
            <a:off x="2011680" y="2926080"/>
            <a:ext cx="548640" cy="54864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011680" y="3063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Demand</a:t>
            </a:r>
            <a:br/>
            <a:r>
              <a:t>Forecast</a:t>
            </a:r>
          </a:p>
        </p:txBody>
      </p:sp>
      <p:sp>
        <p:nvSpPr>
          <p:cNvPr id="17" name="Oval 16"/>
          <p:cNvSpPr/>
          <p:nvPr/>
        </p:nvSpPr>
        <p:spPr>
          <a:xfrm>
            <a:off x="3840480" y="2103120"/>
            <a:ext cx="502920" cy="50292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840480" y="2228850"/>
            <a:ext cx="502920" cy="251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Doc</a:t>
            </a:r>
            <a:br/>
            <a:r>
              <a:t>Extraction</a:t>
            </a:r>
          </a:p>
        </p:txBody>
      </p:sp>
      <p:sp>
        <p:nvSpPr>
          <p:cNvPr id="19" name="Oval 18"/>
          <p:cNvSpPr/>
          <p:nvPr/>
        </p:nvSpPr>
        <p:spPr>
          <a:xfrm>
            <a:off x="4114800" y="3657600"/>
            <a:ext cx="594360" cy="594360"/>
          </a:xfrm>
          <a:prstGeom prst="ellipse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114800" y="3806189"/>
            <a:ext cx="594360" cy="297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Fraud</a:t>
            </a:r>
            <a:br/>
            <a:r>
              <a:t>Detection</a:t>
            </a:r>
          </a:p>
        </p:txBody>
      </p:sp>
      <p:sp>
        <p:nvSpPr>
          <p:cNvPr id="21" name="Oval 20"/>
          <p:cNvSpPr/>
          <p:nvPr/>
        </p:nvSpPr>
        <p:spPr>
          <a:xfrm>
            <a:off x="2743200" y="4114800"/>
            <a:ext cx="457200" cy="457200"/>
          </a:xfrm>
          <a:prstGeom prst="ellipse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2" name="TextBox 21"/>
          <p:cNvSpPr txBox="1"/>
          <p:nvPr/>
        </p:nvSpPr>
        <p:spPr>
          <a:xfrm>
            <a:off x="2743200" y="42291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Chatbot</a:t>
            </a:r>
          </a:p>
        </p:txBody>
      </p:sp>
      <p:sp>
        <p:nvSpPr>
          <p:cNvPr id="23" name="Oval 22"/>
          <p:cNvSpPr/>
          <p:nvPr/>
        </p:nvSpPr>
        <p:spPr>
          <a:xfrm>
            <a:off x="3474720" y="3200400"/>
            <a:ext cx="640080" cy="6400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3474720" y="3360420"/>
            <a:ext cx="640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FFFFF"/>
                </a:solidFill>
              </a:defRPr>
            </a:pPr>
            <a:r>
              <a:t>Pricing</a:t>
            </a:r>
            <a:br/>
            <a:r>
              <a:t>Optim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60720" y="1188720"/>
            <a:ext cx="5943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003366"/>
                </a:solidFill>
              </a:defRPr>
            </a:pPr>
            <a:r>
              <a:t>USE CASE SUMMARY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5760720" y="1554480"/>
          <a:ext cx="5943600" cy="245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9634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ID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Use Case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Business Value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Complexity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Priority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UC-1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Churn Prediction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$2.4M retention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🟢 P1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UC-2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Demand Forecasting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$1.8M inventory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🟢 P1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UC-3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Intelligent Doc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$800K efficiency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🟢 P1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UC-4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Fraud Detection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$3.2M loss prevent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 P2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UC-5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Customer Service Chatbot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$600K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 P2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636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UC-6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Dynamic Pricing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$4.1M revenue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🟡 P2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760720" y="4069080"/>
            <a:ext cx="5943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3366"/>
                </a:solidFill>
              </a:defRPr>
            </a:pPr>
            <a:r>
              <a:t>PRIORITIZATION CRITERIA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5760720" y="4389120"/>
          <a:ext cx="5943597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Criterion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Weight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How We Measure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Business Value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Quantified ROI in annual dollars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Strategic Alignment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20%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Link to corporate priorities (1-5)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Data Readiness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Quality &amp; availability score (1-5)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Technical Feasibility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15%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Proven approach exists (1-5)</a:t>
                      </a:r>
                    </a:p>
                  </a:txBody>
                  <a:tcPr>
                    <a:solidFill>
                      <a:srgbClr val="EC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Time to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4495E"/>
                          </a:solidFill>
                        </a:defRPr>
                      </a:pPr>
                      <a:r>
                        <a:t>Months to production (inverse)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9" name="Picture 28">
            <a:extLst>
              <a:ext uri="{FF2B5EF4-FFF2-40B4-BE49-F238E27FC236}">
                <a16:creationId xmlns:a16="http://schemas.microsoft.com/office/drawing/2014/main" id="{A370BD90-10EA-45DF-B164-363E571A6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335" y="169180"/>
            <a:ext cx="1314760" cy="30502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A6828D5-FE05-839A-4FD3-18C1BCF37A58}"/>
              </a:ext>
            </a:extLst>
          </p:cNvPr>
          <p:cNvSpPr txBox="1"/>
          <p:nvPr/>
        </p:nvSpPr>
        <p:spPr>
          <a:xfrm>
            <a:off x="10648334" y="461546"/>
            <a:ext cx="13303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>
                <a:solidFill>
                  <a:schemeClr val="bg1"/>
                </a:solidFill>
              </a:rPr>
              <a:t>datadrivendaily.com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4506</Words>
  <Application>Microsoft Office PowerPoint</Application>
  <PresentationFormat>Widescreen</PresentationFormat>
  <Paragraphs>1378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Ben Farrell</dc:creator>
  <cp:keywords/>
  <dc:description>generated using python-pptx</dc:description>
  <cp:lastModifiedBy>Ben Farrell</cp:lastModifiedBy>
  <cp:revision>2</cp:revision>
  <dcterms:created xsi:type="dcterms:W3CDTF">2013-01-27T09:14:16Z</dcterms:created>
  <dcterms:modified xsi:type="dcterms:W3CDTF">2026-01-26T21:32:01Z</dcterms:modified>
  <cp:category/>
</cp:coreProperties>
</file>